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8"/>
  </p:notesMasterIdLst>
  <p:sldIdLst>
    <p:sldId id="399" r:id="rId3"/>
    <p:sldId id="437" r:id="rId4"/>
    <p:sldId id="285" r:id="rId5"/>
    <p:sldId id="286" r:id="rId6"/>
    <p:sldId id="400" r:id="rId7"/>
    <p:sldId id="401" r:id="rId8"/>
    <p:sldId id="404" r:id="rId9"/>
    <p:sldId id="405" r:id="rId10"/>
    <p:sldId id="428" r:id="rId11"/>
    <p:sldId id="429" r:id="rId12"/>
    <p:sldId id="430" r:id="rId13"/>
    <p:sldId id="431" r:id="rId14"/>
    <p:sldId id="432" r:id="rId15"/>
    <p:sldId id="433" r:id="rId16"/>
    <p:sldId id="434" r:id="rId17"/>
    <p:sldId id="435" r:id="rId18"/>
    <p:sldId id="436" r:id="rId19"/>
    <p:sldId id="287" r:id="rId20"/>
    <p:sldId id="408" r:id="rId21"/>
    <p:sldId id="409" r:id="rId22"/>
    <p:sldId id="288" r:id="rId23"/>
    <p:sldId id="289" r:id="rId24"/>
    <p:sldId id="290" r:id="rId25"/>
    <p:sldId id="345" r:id="rId26"/>
    <p:sldId id="346" r:id="rId27"/>
    <p:sldId id="347" r:id="rId28"/>
    <p:sldId id="407" r:id="rId29"/>
    <p:sldId id="292" r:id="rId30"/>
    <p:sldId id="410" r:id="rId31"/>
    <p:sldId id="411" r:id="rId32"/>
    <p:sldId id="412" r:id="rId33"/>
    <p:sldId id="413" r:id="rId34"/>
    <p:sldId id="414" r:id="rId35"/>
    <p:sldId id="415" r:id="rId36"/>
    <p:sldId id="348" r:id="rId37"/>
    <p:sldId id="349" r:id="rId38"/>
    <p:sldId id="416" r:id="rId39"/>
    <p:sldId id="438" r:id="rId40"/>
    <p:sldId id="417" r:id="rId41"/>
    <p:sldId id="341" r:id="rId42"/>
    <p:sldId id="419" r:id="rId43"/>
    <p:sldId id="420" r:id="rId44"/>
    <p:sldId id="296" r:id="rId45"/>
    <p:sldId id="343" r:id="rId46"/>
    <p:sldId id="344" r:id="rId47"/>
    <p:sldId id="422" r:id="rId48"/>
    <p:sldId id="423" r:id="rId49"/>
    <p:sldId id="424" r:id="rId50"/>
    <p:sldId id="425" r:id="rId51"/>
    <p:sldId id="265" r:id="rId52"/>
    <p:sldId id="266" r:id="rId53"/>
    <p:sldId id="267" r:id="rId54"/>
    <p:sldId id="268" r:id="rId55"/>
    <p:sldId id="274" r:id="rId56"/>
    <p:sldId id="275" r:id="rId57"/>
    <p:sldId id="276" r:id="rId58"/>
    <p:sldId id="277" r:id="rId59"/>
    <p:sldId id="278" r:id="rId60"/>
    <p:sldId id="279" r:id="rId61"/>
    <p:sldId id="280" r:id="rId62"/>
    <p:sldId id="281" r:id="rId63"/>
    <p:sldId id="282" r:id="rId64"/>
    <p:sldId id="284" r:id="rId65"/>
    <p:sldId id="299" r:id="rId66"/>
    <p:sldId id="297" r:id="rId67"/>
    <p:sldId id="301" r:id="rId68"/>
    <p:sldId id="298" r:id="rId69"/>
    <p:sldId id="303" r:id="rId70"/>
    <p:sldId id="304" r:id="rId71"/>
    <p:sldId id="305" r:id="rId72"/>
    <p:sldId id="306" r:id="rId73"/>
    <p:sldId id="307" r:id="rId74"/>
    <p:sldId id="308" r:id="rId75"/>
    <p:sldId id="309" r:id="rId76"/>
    <p:sldId id="310" r:id="rId77"/>
    <p:sldId id="311" r:id="rId78"/>
    <p:sldId id="312" r:id="rId79"/>
    <p:sldId id="313" r:id="rId80"/>
    <p:sldId id="261" r:id="rId81"/>
    <p:sldId id="260" r:id="rId82"/>
    <p:sldId id="427" r:id="rId83"/>
    <p:sldId id="263" r:id="rId84"/>
    <p:sldId id="262" r:id="rId85"/>
    <p:sldId id="259" r:id="rId86"/>
    <p:sldId id="441"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1" Type="http://schemas.openxmlformats.org/officeDocument/2006/relationships/tableStyles" Target="tableStyles.xml"/><Relationship Id="rId90" Type="http://schemas.openxmlformats.org/officeDocument/2006/relationships/viewProps" Target="viewProps.xml"/><Relationship Id="rId9" Type="http://schemas.openxmlformats.org/officeDocument/2006/relationships/slide" Target="slides/slide7.xml"/><Relationship Id="rId89" Type="http://schemas.openxmlformats.org/officeDocument/2006/relationships/presProps" Target="presProps.xml"/><Relationship Id="rId88" Type="http://schemas.openxmlformats.org/officeDocument/2006/relationships/notesMaster" Target="notesMasters/notesMaster1.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0E533DCF-897C-4A81-A1A3-9B90D77C53DF}"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FDC52DA4-C121-4DC3-95CE-00A8282C93A0}"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0E533DCF-897C-4A81-A1A3-9B90D77C53DF}"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FDC52DA4-C121-4DC3-95CE-00A8282C93A0}"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0E533DCF-897C-4A81-A1A3-9B90D77C53DF}"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FDC52DA4-C121-4DC3-95CE-00A8282C93A0}"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0E533DCF-897C-4A81-A1A3-9B90D77C53DF}"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FDC52DA4-C121-4DC3-95CE-00A8282C93A0}"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0E533DCF-897C-4A81-A1A3-9B90D77C53DF}"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FDC52DA4-C121-4DC3-95CE-00A8282C93A0}"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0E533DCF-897C-4A81-A1A3-9B90D77C53DF}"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FDC52DA4-C121-4DC3-95CE-00A8282C93A0}"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0E533DCF-897C-4A81-A1A3-9B90D77C53DF}"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FDC52DA4-C121-4DC3-95CE-00A8282C93A0}"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0E533DCF-897C-4A81-A1A3-9B90D77C53DF}"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FDC52DA4-C121-4DC3-95CE-00A8282C93A0}"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0E533DCF-897C-4A81-A1A3-9B90D77C53DF}"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FDC52DA4-C121-4DC3-95CE-00A8282C93A0}"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0E533DCF-897C-4A81-A1A3-9B90D77C53DF}"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FDC52DA4-C121-4DC3-95CE-00A8282C93A0}"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0E533DCF-897C-4A81-A1A3-9B90D77C53DF}"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FDC52DA4-C121-4DC3-95CE-00A8282C93A0}"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2"/>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0E533DCF-897C-4A81-A1A3-9B90D77C53DF}"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FDC52DA4-C121-4DC3-95CE-00A8282C93A0}"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1.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2.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4.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6.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7.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8.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2.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061335" y="778510"/>
            <a:ext cx="4498975" cy="2061210"/>
          </a:xfrm>
          <a:prstGeom prst="rect">
            <a:avLst/>
          </a:prstGeom>
          <a:noFill/>
        </p:spPr>
        <p:txBody>
          <a:bodyPr wrap="square" rtlCol="0">
            <a:spAutoFit/>
          </a:bodyPr>
          <a:p>
            <a:pPr algn="ctr"/>
            <a:r>
              <a:rPr lang="en-IN" altLang="en-US" sz="3200">
                <a:ln w="22225">
                  <a:solidFill>
                    <a:schemeClr val="accent2"/>
                  </a:solidFill>
                  <a:prstDash val="solid"/>
                </a:ln>
                <a:solidFill>
                  <a:schemeClr val="accent2">
                    <a:lumMod val="40000"/>
                    <a:lumOff val="60000"/>
                  </a:schemeClr>
                </a:solidFill>
                <a:effectLst/>
                <a:latin typeface="Calibri" panose="020F0502020204030204" charset="0"/>
                <a:cs typeface="Calibri" panose="020F0502020204030204" charset="0"/>
              </a:rPr>
              <a:t>PropertyConnect </a:t>
            </a:r>
            <a:endParaRPr lang="en-IN" altLang="en-US" sz="3200">
              <a:ln w="22225">
                <a:solidFill>
                  <a:schemeClr val="accent2"/>
                </a:solidFill>
                <a:prstDash val="solid"/>
              </a:ln>
              <a:solidFill>
                <a:schemeClr val="accent2">
                  <a:lumMod val="40000"/>
                  <a:lumOff val="60000"/>
                </a:schemeClr>
              </a:solidFill>
              <a:effectLst/>
              <a:latin typeface="Calibri" panose="020F0502020204030204" charset="0"/>
              <a:cs typeface="Calibri" panose="020F0502020204030204" charset="0"/>
            </a:endParaRPr>
          </a:p>
          <a:p>
            <a:pPr algn="ctr"/>
            <a:endParaRPr lang="en-IN" altLang="en-US" sz="3200">
              <a:ln w="22225">
                <a:solidFill>
                  <a:schemeClr val="accent2"/>
                </a:solidFill>
                <a:prstDash val="solid"/>
              </a:ln>
              <a:solidFill>
                <a:schemeClr val="accent2">
                  <a:lumMod val="40000"/>
                  <a:lumOff val="60000"/>
                </a:schemeClr>
              </a:solidFill>
              <a:effectLst/>
              <a:latin typeface="Calibri" panose="020F0502020204030204" charset="0"/>
              <a:cs typeface="Calibri" panose="020F0502020204030204" charset="0"/>
            </a:endParaRPr>
          </a:p>
          <a:p>
            <a:pPr algn="ctr"/>
            <a:r>
              <a:rPr lang="en-IN" altLang="en-US" sz="3200">
                <a:ln w="22225">
                  <a:solidFill>
                    <a:schemeClr val="accent2"/>
                  </a:solidFill>
                  <a:prstDash val="solid"/>
                </a:ln>
                <a:solidFill>
                  <a:schemeClr val="accent2">
                    <a:lumMod val="40000"/>
                    <a:lumOff val="60000"/>
                  </a:schemeClr>
                </a:solidFill>
                <a:effectLst/>
                <a:latin typeface="Calibri" panose="020F0502020204030204" charset="0"/>
                <a:cs typeface="Calibri" panose="020F0502020204030204" charset="0"/>
              </a:rPr>
              <a:t>Property Management App</a:t>
            </a:r>
            <a:endParaRPr lang="en-IN" altLang="en-US" sz="3200">
              <a:ln w="22225">
                <a:solidFill>
                  <a:schemeClr val="accent2"/>
                </a:solidFill>
                <a:prstDash val="solid"/>
              </a:ln>
              <a:solidFill>
                <a:schemeClr val="accent2">
                  <a:lumMod val="40000"/>
                  <a:lumOff val="60000"/>
                </a:schemeClr>
              </a:solidFill>
              <a:effectLst/>
              <a:latin typeface="Calibri" panose="020F0502020204030204" charset="0"/>
              <a:cs typeface="Calibri" panose="020F0502020204030204" charset="0"/>
            </a:endParaRPr>
          </a:p>
        </p:txBody>
      </p:sp>
      <p:pic>
        <p:nvPicPr>
          <p:cNvPr id="4" name="Picture 3"/>
          <p:cNvPicPr>
            <a:picLocks noChangeAspect="1"/>
          </p:cNvPicPr>
          <p:nvPr/>
        </p:nvPicPr>
        <p:blipFill>
          <a:blip r:embed="rId1"/>
          <a:stretch>
            <a:fillRect/>
          </a:stretch>
        </p:blipFill>
        <p:spPr>
          <a:xfrm>
            <a:off x="3931285" y="3228975"/>
            <a:ext cx="3212465" cy="21393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12422505" cy="69875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635"/>
            <a:ext cx="12275185" cy="68586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38735"/>
            <a:ext cx="12329160" cy="69354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12192635" cy="6858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769620"/>
            <a:ext cx="12192000" cy="6087745"/>
          </a:xfrm>
          <a:prstGeom prst="rect">
            <a:avLst/>
          </a:prstGeom>
        </p:spPr>
      </p:pic>
      <p:sp>
        <p:nvSpPr>
          <p:cNvPr id="3" name="Text Box 2"/>
          <p:cNvSpPr txBox="1"/>
          <p:nvPr/>
        </p:nvSpPr>
        <p:spPr>
          <a:xfrm>
            <a:off x="263525" y="127000"/>
            <a:ext cx="5832475" cy="368300"/>
          </a:xfrm>
          <a:prstGeom prst="rect">
            <a:avLst/>
          </a:prstGeom>
          <a:noFill/>
        </p:spPr>
        <p:txBody>
          <a:bodyPr wrap="square" rtlCol="0">
            <a:spAutoFit/>
            <a:scene3d>
              <a:camera prst="orthographicFront"/>
              <a:lightRig rig="threePt" dir="t"/>
            </a:scene3d>
          </a:bodyPr>
          <a:p>
            <a:r>
              <a:rPr lang="en-IN" altLang="en-US">
                <a:ln w="22225">
                  <a:solidFill>
                    <a:schemeClr val="accent2"/>
                  </a:solidFill>
                  <a:prstDash val="solid"/>
                </a:ln>
                <a:solidFill>
                  <a:schemeClr val="accent2">
                    <a:lumMod val="40000"/>
                    <a:lumOff val="60000"/>
                  </a:schemeClr>
                </a:solidFill>
                <a:effectLst/>
              </a:rPr>
              <a:t>Add New Property</a:t>
            </a:r>
            <a:endParaRPr lang="en-IN" altLang="en-US">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635"/>
            <a:ext cx="12192000" cy="68567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635"/>
            <a:ext cx="12192000" cy="685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30480" y="0"/>
            <a:ext cx="12191365" cy="68573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03505" y="-635"/>
            <a:ext cx="12399010" cy="7106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7210" y="516890"/>
            <a:ext cx="9413240" cy="368300"/>
          </a:xfrm>
          <a:prstGeom prst="rect">
            <a:avLst/>
          </a:prstGeom>
          <a:noFill/>
        </p:spPr>
        <p:txBody>
          <a:bodyPr wrap="square" rtlCol="0">
            <a:spAutoFit/>
            <a:scene3d>
              <a:camera prst="orthographicFront"/>
              <a:lightRig rig="threePt" dir="t"/>
            </a:scene3d>
          </a:bodyPr>
          <a:p>
            <a:r>
              <a:rPr lang="en-IN" altLang="en-US" u="sng">
                <a:ln w="22225">
                  <a:solidFill>
                    <a:schemeClr val="accent2"/>
                  </a:solidFill>
                  <a:prstDash val="solid"/>
                </a:ln>
                <a:solidFill>
                  <a:schemeClr val="accent2">
                    <a:lumMod val="40000"/>
                    <a:lumOff val="60000"/>
                  </a:schemeClr>
                </a:solidFill>
                <a:effectLst/>
              </a:rPr>
              <a:t>Use Case </a:t>
            </a:r>
            <a:endParaRPr lang="en-IN" altLang="en-US" u="sng">
              <a:ln w="22225">
                <a:solidFill>
                  <a:schemeClr val="accent2"/>
                </a:solidFill>
                <a:prstDash val="solid"/>
              </a:ln>
              <a:solidFill>
                <a:schemeClr val="accent2">
                  <a:lumMod val="40000"/>
                  <a:lumOff val="60000"/>
                </a:schemeClr>
              </a:solidFill>
              <a:effectLst/>
            </a:endParaRPr>
          </a:p>
        </p:txBody>
      </p:sp>
      <p:sp>
        <p:nvSpPr>
          <p:cNvPr id="3" name="Text Box 2"/>
          <p:cNvSpPr txBox="1"/>
          <p:nvPr/>
        </p:nvSpPr>
        <p:spPr>
          <a:xfrm>
            <a:off x="415925" y="1341755"/>
            <a:ext cx="9656445" cy="1814830"/>
          </a:xfrm>
          <a:prstGeom prst="rect">
            <a:avLst/>
          </a:prstGeom>
          <a:noFill/>
        </p:spPr>
        <p:txBody>
          <a:bodyPr wrap="square" rtlCol="0">
            <a:spAutoFit/>
          </a:bodyPr>
          <a:p>
            <a:r>
              <a:rPr lang="en-US" sz="1600">
                <a:ln/>
                <a:solidFill>
                  <a:schemeClr val="tx1"/>
                </a:solidFill>
                <a:effectLst>
                  <a:outerShdw blurRad="38100" dist="19050" dir="2700000" algn="tl" rotWithShape="0">
                    <a:schemeClr val="dk1">
                      <a:alpha val="40000"/>
                    </a:schemeClr>
                  </a:outerShdw>
                </a:effectLst>
              </a:rPr>
              <a:t>ExpertRealty is a Property Management App that offers property management services for India.</a:t>
            </a:r>
            <a:endParaRPr lang="en-US" sz="1600">
              <a:ln/>
              <a:solidFill>
                <a:schemeClr val="tx1"/>
              </a:solidFill>
              <a:effectLst>
                <a:outerShdw blurRad="38100" dist="19050" dir="2700000" algn="tl" rotWithShape="0">
                  <a:schemeClr val="dk1">
                    <a:alpha val="40000"/>
                  </a:schemeClr>
                </a:outerShdw>
              </a:effectLst>
            </a:endParaRPr>
          </a:p>
          <a:p>
            <a:endParaRPr lang="en-US" sz="1600">
              <a:ln/>
              <a:solidFill>
                <a:schemeClr val="tx1"/>
              </a:solidFill>
              <a:effectLst>
                <a:outerShdw blurRad="38100" dist="19050" dir="2700000" algn="tl" rotWithShape="0">
                  <a:schemeClr val="dk1">
                    <a:alpha val="40000"/>
                  </a:schemeClr>
                </a:outerShdw>
              </a:effectLst>
            </a:endParaRPr>
          </a:p>
          <a:p>
            <a:r>
              <a:rPr lang="en-US" sz="1600">
                <a:ln/>
                <a:solidFill>
                  <a:schemeClr val="tx1"/>
                </a:solidFill>
                <a:effectLst>
                  <a:outerShdw blurRad="38100" dist="19050" dir="2700000" algn="tl" rotWithShape="0">
                    <a:schemeClr val="dk1">
                      <a:alpha val="40000"/>
                    </a:schemeClr>
                  </a:outerShdw>
                </a:effectLst>
              </a:rPr>
              <a:t>It offers commercial and residential properties for sale and on rent. It is well-known for taking an innovative approach to real estate. To create an inventory for properties and to bring coordination amongst their employees and increase the efficiency of sales, ExpertRealty App utilizes Salesforce.</a:t>
            </a:r>
            <a:endParaRPr lang="en-US" sz="1600">
              <a:ln/>
              <a:solidFill>
                <a:schemeClr val="tx1"/>
              </a:solidFill>
              <a:effectLst>
                <a:outerShdw blurRad="38100" dist="19050" dir="2700000" algn="tl" rotWithShape="0">
                  <a:schemeClr val="dk1">
                    <a:alpha val="40000"/>
                  </a:schemeClr>
                </a:outerShdw>
              </a:effectLst>
            </a:endParaRPr>
          </a:p>
          <a:p>
            <a:r>
              <a:rPr lang="en-US" sz="1600">
                <a:ln/>
                <a:solidFill>
                  <a:schemeClr val="tx1"/>
                </a:solidFill>
                <a:effectLst>
                  <a:outerShdw blurRad="38100" dist="19050" dir="2700000" algn="tl" rotWithShape="0">
                    <a:schemeClr val="dk1">
                      <a:alpha val="40000"/>
                    </a:schemeClr>
                  </a:outerShdw>
                </a:effectLst>
              </a:rPr>
              <a:t>Mr. Smith is a system administrator who will be setting up an app for property management. He has broadly classified the app into three sections:</a:t>
            </a:r>
            <a:endParaRPr lang="en-US" sz="1600">
              <a:ln/>
              <a:solidFill>
                <a:schemeClr val="tx1"/>
              </a:solidFill>
              <a:effectLst>
                <a:outerShdw blurRad="38100" dist="19050" dir="2700000" algn="tl" rotWithShape="0">
                  <a:schemeClr val="dk1">
                    <a:alpha val="40000"/>
                  </a:schemeClr>
                </a:outerShdw>
              </a:effectLst>
            </a:endParaRPr>
          </a:p>
        </p:txBody>
      </p:sp>
      <p:sp>
        <p:nvSpPr>
          <p:cNvPr id="4" name="Text Box 3"/>
          <p:cNvSpPr txBox="1"/>
          <p:nvPr/>
        </p:nvSpPr>
        <p:spPr>
          <a:xfrm>
            <a:off x="415925" y="3360420"/>
            <a:ext cx="9941560" cy="1814830"/>
          </a:xfrm>
          <a:prstGeom prst="rect">
            <a:avLst/>
          </a:prstGeom>
          <a:noFill/>
        </p:spPr>
        <p:txBody>
          <a:bodyPr wrap="square" rtlCol="0">
            <a:spAutoFit/>
          </a:bodyPr>
          <a:p>
            <a:r>
              <a:rPr lang="en-US" sz="1600">
                <a:ln/>
                <a:solidFill>
                  <a:schemeClr val="tx1"/>
                </a:solidFill>
                <a:effectLst>
                  <a:outerShdw blurRad="38100" dist="19050" dir="2700000" algn="tl" rotWithShape="0">
                    <a:schemeClr val="dk1">
                      <a:alpha val="40000"/>
                    </a:schemeClr>
                  </a:outerShdw>
                </a:effectLst>
              </a:rPr>
              <a:t>Customer management is the system which is used to maintain and manage the details of customers based on a Business account or Personal account.</a:t>
            </a:r>
            <a:endParaRPr lang="en-US" sz="1600">
              <a:ln/>
              <a:solidFill>
                <a:schemeClr val="tx1"/>
              </a:solidFill>
              <a:effectLst>
                <a:outerShdw blurRad="38100" dist="19050" dir="2700000" algn="tl" rotWithShape="0">
                  <a:schemeClr val="dk1">
                    <a:alpha val="40000"/>
                  </a:schemeClr>
                </a:outerShdw>
              </a:effectLst>
            </a:endParaRPr>
          </a:p>
          <a:p>
            <a:endParaRPr lang="en-US" sz="1600">
              <a:ln/>
              <a:solidFill>
                <a:schemeClr val="tx1"/>
              </a:solidFill>
              <a:effectLst>
                <a:outerShdw blurRad="38100" dist="19050" dir="2700000" algn="tl" rotWithShape="0">
                  <a:schemeClr val="dk1">
                    <a:alpha val="40000"/>
                  </a:schemeClr>
                </a:outerShdw>
              </a:effectLst>
            </a:endParaRPr>
          </a:p>
          <a:p>
            <a:r>
              <a:rPr lang="en-US" sz="1600">
                <a:ln/>
                <a:solidFill>
                  <a:schemeClr val="tx1"/>
                </a:solidFill>
                <a:effectLst>
                  <a:outerShdw blurRad="38100" dist="19050" dir="2700000" algn="tl" rotWithShape="0">
                    <a:schemeClr val="dk1">
                      <a:alpha val="40000"/>
                    </a:schemeClr>
                  </a:outerShdw>
                </a:effectLst>
              </a:rPr>
              <a:t>Property management is the system which is used to maintain and manage different properties based on commercial and residential use.</a:t>
            </a:r>
            <a:endParaRPr lang="en-US" sz="1600">
              <a:ln/>
              <a:solidFill>
                <a:schemeClr val="tx1"/>
              </a:solidFill>
              <a:effectLst>
                <a:outerShdw blurRad="38100" dist="19050" dir="2700000" algn="tl" rotWithShape="0">
                  <a:schemeClr val="dk1">
                    <a:alpha val="40000"/>
                  </a:schemeClr>
                </a:outerShdw>
              </a:effectLst>
            </a:endParaRPr>
          </a:p>
          <a:p>
            <a:endParaRPr lang="en-US" sz="1600">
              <a:ln/>
              <a:solidFill>
                <a:schemeClr val="tx1"/>
              </a:solidFill>
              <a:effectLst>
                <a:outerShdw blurRad="38100" dist="19050" dir="2700000" algn="tl" rotWithShape="0">
                  <a:schemeClr val="dk1">
                    <a:alpha val="40000"/>
                  </a:schemeClr>
                </a:outerShdw>
              </a:effectLst>
            </a:endParaRPr>
          </a:p>
          <a:p>
            <a:r>
              <a:rPr lang="en-US" sz="1600">
                <a:ln/>
                <a:solidFill>
                  <a:schemeClr val="tx1"/>
                </a:solidFill>
                <a:effectLst>
                  <a:outerShdw blurRad="38100" dist="19050" dir="2700000" algn="tl" rotWithShape="0">
                    <a:schemeClr val="dk1">
                      <a:alpha val="40000"/>
                    </a:schemeClr>
                  </a:outerShdw>
                </a:effectLst>
              </a:rPr>
              <a:t>Sales management is the system that manages the sales process for property management.</a:t>
            </a:r>
            <a:endParaRPr lang="en-US" sz="1600">
              <a:ln/>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12706985" cy="71481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450850" y="0"/>
            <a:ext cx="12642850" cy="711136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44450" y="0"/>
            <a:ext cx="12236450" cy="688276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25730" y="93345"/>
            <a:ext cx="12219940" cy="68738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01600" y="-113030"/>
            <a:ext cx="12393295" cy="697166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35" y="0"/>
            <a:ext cx="12192000" cy="68421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9050"/>
            <a:ext cx="12192000" cy="68580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93140" y="-121285"/>
            <a:ext cx="13184505" cy="705739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219200" y="-685800"/>
            <a:ext cx="14630400" cy="82296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219200" y="-685800"/>
            <a:ext cx="14630400" cy="82296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219200" y="-685800"/>
            <a:ext cx="14630400" cy="82296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219200" y="-685800"/>
            <a:ext cx="14630400" cy="82296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182245"/>
            <a:ext cx="12532995" cy="704977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216535" y="102235"/>
            <a:ext cx="11860530" cy="667131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0160" y="20320"/>
            <a:ext cx="12877165" cy="68580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219200" y="-695960"/>
            <a:ext cx="14630400" cy="82296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3500" y="10160"/>
            <a:ext cx="12380595" cy="69640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19200" y="-685800"/>
            <a:ext cx="14630400" cy="82296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219200" y="-685800"/>
            <a:ext cx="14630400" cy="82296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219200" y="-685800"/>
            <a:ext cx="14630400" cy="82296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20320" y="635"/>
            <a:ext cx="12192000" cy="685736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056005"/>
            <a:ext cx="12192000" cy="5801995"/>
          </a:xfrm>
          <a:prstGeom prst="rect">
            <a:avLst/>
          </a:prstGeom>
        </p:spPr>
      </p:pic>
      <p:sp>
        <p:nvSpPr>
          <p:cNvPr id="2" name="Text Box 1"/>
          <p:cNvSpPr txBox="1"/>
          <p:nvPr/>
        </p:nvSpPr>
        <p:spPr>
          <a:xfrm>
            <a:off x="213995" y="247650"/>
            <a:ext cx="9773920" cy="645160"/>
          </a:xfrm>
          <a:prstGeom prst="rect">
            <a:avLst/>
          </a:prstGeom>
          <a:noFill/>
        </p:spPr>
        <p:txBody>
          <a:bodyPr wrap="square" rtlCol="0">
            <a:spAutoFit/>
            <a:scene3d>
              <a:camera prst="orthographicFront"/>
              <a:lightRig rig="threePt" dir="t"/>
            </a:scene3d>
          </a:bodyPr>
          <a:p>
            <a:r>
              <a:rPr lang="en-IN" altLang="en-US">
                <a:ln w="22225">
                  <a:solidFill>
                    <a:schemeClr val="accent2"/>
                  </a:solidFill>
                  <a:prstDash val="solid"/>
                </a:ln>
                <a:solidFill>
                  <a:schemeClr val="accent2">
                    <a:lumMod val="40000"/>
                    <a:lumOff val="60000"/>
                  </a:schemeClr>
                </a:solidFill>
                <a:effectLst/>
              </a:rPr>
              <a:t>Data Model of Property Management App</a:t>
            </a:r>
            <a:endParaRPr lang="en-IN" altLang="en-US">
              <a:ln w="22225">
                <a:solidFill>
                  <a:schemeClr val="accent2"/>
                </a:solidFill>
                <a:prstDash val="solid"/>
              </a:ln>
              <a:solidFill>
                <a:schemeClr val="accent2">
                  <a:lumMod val="40000"/>
                  <a:lumOff val="60000"/>
                </a:schemeClr>
              </a:solidFill>
              <a:effectLst/>
            </a:endParaRPr>
          </a:p>
          <a:p>
            <a:r>
              <a:rPr lang="en-IN" altLang="en-US">
                <a:ln w="22225">
                  <a:solidFill>
                    <a:schemeClr val="accent2"/>
                  </a:solidFill>
                  <a:prstDash val="solid"/>
                </a:ln>
                <a:solidFill>
                  <a:schemeClr val="accent2">
                    <a:lumMod val="40000"/>
                    <a:lumOff val="60000"/>
                  </a:schemeClr>
                </a:solidFill>
                <a:effectLst/>
              </a:rPr>
              <a:t>Property Connect </a:t>
            </a:r>
            <a:endParaRPr lang="en-IN" altLang="en-US">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7310" y="61595"/>
            <a:ext cx="12135485" cy="68262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5240" y="0"/>
            <a:ext cx="12176760" cy="684974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908685"/>
            <a:ext cx="12191365" cy="6107430"/>
          </a:xfrm>
          <a:prstGeom prst="rect">
            <a:avLst/>
          </a:prstGeom>
        </p:spPr>
      </p:pic>
      <p:sp>
        <p:nvSpPr>
          <p:cNvPr id="3" name="Text Box 2"/>
          <p:cNvSpPr txBox="1"/>
          <p:nvPr/>
        </p:nvSpPr>
        <p:spPr>
          <a:xfrm>
            <a:off x="290195" y="312420"/>
            <a:ext cx="8012430" cy="368300"/>
          </a:xfrm>
          <a:prstGeom prst="rect">
            <a:avLst/>
          </a:prstGeom>
          <a:noFill/>
        </p:spPr>
        <p:txBody>
          <a:bodyPr wrap="square" rtlCol="0">
            <a:spAutoFit/>
          </a:bodyPr>
          <a:p>
            <a:r>
              <a:rPr lang="en-IN" altLang="en-US">
                <a:ln w="22225">
                  <a:solidFill>
                    <a:schemeClr val="accent2"/>
                  </a:solidFill>
                  <a:prstDash val="solid"/>
                </a:ln>
                <a:solidFill>
                  <a:schemeClr val="accent2">
                    <a:lumMod val="40000"/>
                    <a:lumOff val="60000"/>
                  </a:schemeClr>
                </a:solidFill>
                <a:effectLst/>
              </a:rPr>
              <a:t>Creation of Quote</a:t>
            </a:r>
            <a:endParaRPr lang="en-IN" altLang="en-US">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502285"/>
            <a:ext cx="12191365" cy="6355080"/>
          </a:xfrm>
          <a:prstGeom prst="rect">
            <a:avLst/>
          </a:prstGeom>
        </p:spPr>
      </p:pic>
      <p:sp>
        <p:nvSpPr>
          <p:cNvPr id="3" name="Text Box 2"/>
          <p:cNvSpPr txBox="1"/>
          <p:nvPr/>
        </p:nvSpPr>
        <p:spPr>
          <a:xfrm>
            <a:off x="225425" y="134620"/>
            <a:ext cx="7807960" cy="368300"/>
          </a:xfrm>
          <a:prstGeom prst="rect">
            <a:avLst/>
          </a:prstGeom>
          <a:noFill/>
        </p:spPr>
        <p:txBody>
          <a:bodyPr wrap="square" rtlCol="0">
            <a:spAutoFit/>
            <a:scene3d>
              <a:camera prst="orthographicFront"/>
              <a:lightRig rig="threePt" dir="t"/>
            </a:scene3d>
          </a:bodyPr>
          <a:p>
            <a:r>
              <a:rPr lang="en-IN" altLang="en-US">
                <a:ln w="22225">
                  <a:solidFill>
                    <a:schemeClr val="accent2"/>
                  </a:solidFill>
                  <a:prstDash val="solid"/>
                </a:ln>
                <a:solidFill>
                  <a:schemeClr val="accent2">
                    <a:lumMod val="40000"/>
                    <a:lumOff val="60000"/>
                  </a:schemeClr>
                </a:solidFill>
                <a:effectLst/>
              </a:rPr>
              <a:t>Quote </a:t>
            </a:r>
            <a:endParaRPr lang="en-IN" altLang="en-US">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35" y="765175"/>
            <a:ext cx="12191365" cy="6092825"/>
          </a:xfrm>
          <a:prstGeom prst="rect">
            <a:avLst/>
          </a:prstGeom>
        </p:spPr>
      </p:pic>
      <p:sp>
        <p:nvSpPr>
          <p:cNvPr id="3" name="Text Box 2"/>
          <p:cNvSpPr txBox="1"/>
          <p:nvPr/>
        </p:nvSpPr>
        <p:spPr>
          <a:xfrm>
            <a:off x="141605" y="254000"/>
            <a:ext cx="8012430" cy="368300"/>
          </a:xfrm>
          <a:prstGeom prst="rect">
            <a:avLst/>
          </a:prstGeom>
          <a:noFill/>
        </p:spPr>
        <p:txBody>
          <a:bodyPr wrap="square" rtlCol="0">
            <a:spAutoFit/>
            <a:scene3d>
              <a:camera prst="orthographicFront"/>
              <a:lightRig rig="threePt" dir="t"/>
            </a:scene3d>
          </a:bodyPr>
          <a:p>
            <a:r>
              <a:rPr lang="en-IN" altLang="en-US">
                <a:ln w="22225">
                  <a:solidFill>
                    <a:schemeClr val="accent2"/>
                  </a:solidFill>
                  <a:prstDash val="solid"/>
                </a:ln>
                <a:solidFill>
                  <a:schemeClr val="accent2">
                    <a:lumMod val="40000"/>
                    <a:lumOff val="60000"/>
                  </a:schemeClr>
                </a:solidFill>
                <a:effectLst/>
              </a:rPr>
              <a:t>Creation of Orders</a:t>
            </a:r>
            <a:endParaRPr lang="en-IN" altLang="en-US">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35" y="620395"/>
            <a:ext cx="12191365" cy="6237605"/>
          </a:xfrm>
          <a:prstGeom prst="rect">
            <a:avLst/>
          </a:prstGeom>
        </p:spPr>
      </p:pic>
      <p:sp>
        <p:nvSpPr>
          <p:cNvPr id="3" name="Text Box 2"/>
          <p:cNvSpPr txBox="1"/>
          <p:nvPr/>
        </p:nvSpPr>
        <p:spPr>
          <a:xfrm>
            <a:off x="226060" y="127635"/>
            <a:ext cx="8590915" cy="368300"/>
          </a:xfrm>
          <a:prstGeom prst="rect">
            <a:avLst/>
          </a:prstGeom>
          <a:noFill/>
        </p:spPr>
        <p:txBody>
          <a:bodyPr wrap="square" rtlCol="0">
            <a:spAutoFit/>
            <a:scene3d>
              <a:camera prst="orthographicFront"/>
              <a:lightRig rig="threePt" dir="t"/>
            </a:scene3d>
          </a:bodyPr>
          <a:p>
            <a:r>
              <a:rPr lang="en-IN" altLang="en-US">
                <a:ln w="22225">
                  <a:solidFill>
                    <a:schemeClr val="accent2"/>
                  </a:solidFill>
                  <a:prstDash val="solid"/>
                </a:ln>
                <a:solidFill>
                  <a:schemeClr val="accent2">
                    <a:lumMod val="40000"/>
                    <a:lumOff val="60000"/>
                  </a:schemeClr>
                </a:solidFill>
                <a:effectLst/>
              </a:rPr>
              <a:t>Order </a:t>
            </a:r>
            <a:endParaRPr lang="en-IN" altLang="en-US">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219200" y="-685800"/>
            <a:ext cx="14630400" cy="82296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549275"/>
            <a:ext cx="12192000" cy="6308725"/>
          </a:xfrm>
          <a:prstGeom prst="rect">
            <a:avLst/>
          </a:prstGeom>
        </p:spPr>
      </p:pic>
      <p:sp>
        <p:nvSpPr>
          <p:cNvPr id="2" name="Text Box 1"/>
          <p:cNvSpPr txBox="1"/>
          <p:nvPr/>
        </p:nvSpPr>
        <p:spPr>
          <a:xfrm>
            <a:off x="200025" y="105410"/>
            <a:ext cx="6158865" cy="368300"/>
          </a:xfrm>
          <a:prstGeom prst="rect">
            <a:avLst/>
          </a:prstGeom>
          <a:noFill/>
        </p:spPr>
        <p:txBody>
          <a:bodyPr wrap="square" rtlCol="0">
            <a:spAutoFit/>
          </a:bodyPr>
          <a:p>
            <a:r>
              <a:rPr lang="en-IN" altLang="en-US">
                <a:ln w="22225">
                  <a:solidFill>
                    <a:schemeClr val="accent2"/>
                  </a:solidFill>
                  <a:prstDash val="solid"/>
                </a:ln>
                <a:solidFill>
                  <a:schemeClr val="accent2">
                    <a:lumMod val="40000"/>
                    <a:lumOff val="60000"/>
                  </a:schemeClr>
                </a:solidFill>
                <a:effectLst/>
              </a:rPr>
              <a:t>Custom Report Types</a:t>
            </a:r>
            <a:endParaRPr lang="en-IN" altLang="en-US">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60" y="505460"/>
            <a:ext cx="12192000" cy="6352540"/>
          </a:xfrm>
          <a:prstGeom prst="rect">
            <a:avLst/>
          </a:prstGeom>
        </p:spPr>
      </p:pic>
      <p:sp>
        <p:nvSpPr>
          <p:cNvPr id="2" name="Text Box 1"/>
          <p:cNvSpPr txBox="1"/>
          <p:nvPr/>
        </p:nvSpPr>
        <p:spPr>
          <a:xfrm>
            <a:off x="252730" y="105410"/>
            <a:ext cx="5884545" cy="368300"/>
          </a:xfrm>
          <a:prstGeom prst="rect">
            <a:avLst/>
          </a:prstGeom>
          <a:noFill/>
        </p:spPr>
        <p:txBody>
          <a:bodyPr wrap="square" rtlCol="0">
            <a:spAutoFit/>
            <a:scene3d>
              <a:camera prst="orthographicFront"/>
              <a:lightRig rig="threePt" dir="t"/>
            </a:scene3d>
          </a:bodyPr>
          <a:p>
            <a:r>
              <a:rPr lang="en-IN" altLang="en-US">
                <a:ln w="22225">
                  <a:solidFill>
                    <a:schemeClr val="accent2"/>
                  </a:solidFill>
                  <a:prstDash val="solid"/>
                </a:ln>
                <a:solidFill>
                  <a:schemeClr val="accent2">
                    <a:lumMod val="40000"/>
                    <a:lumOff val="60000"/>
                  </a:schemeClr>
                </a:solidFill>
                <a:effectLst/>
              </a:rPr>
              <a:t>Creation of Report</a:t>
            </a:r>
            <a:endParaRPr lang="en-IN" altLang="en-US">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219200" y="-685800"/>
            <a:ext cx="14630400" cy="82296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442595"/>
            <a:ext cx="12192000" cy="6415405"/>
          </a:xfrm>
          <a:prstGeom prst="rect">
            <a:avLst/>
          </a:prstGeom>
        </p:spPr>
      </p:pic>
      <p:sp>
        <p:nvSpPr>
          <p:cNvPr id="2" name="Text Box 1"/>
          <p:cNvSpPr txBox="1"/>
          <p:nvPr/>
        </p:nvSpPr>
        <p:spPr>
          <a:xfrm>
            <a:off x="241935" y="73660"/>
            <a:ext cx="4976495" cy="368300"/>
          </a:xfrm>
          <a:prstGeom prst="rect">
            <a:avLst/>
          </a:prstGeom>
          <a:noFill/>
        </p:spPr>
        <p:txBody>
          <a:bodyPr wrap="square" rtlCol="0">
            <a:spAutoFit/>
          </a:bodyPr>
          <a:p>
            <a:r>
              <a:rPr lang="en-IN" altLang="en-US">
                <a:ln w="22225">
                  <a:solidFill>
                    <a:schemeClr val="accent2"/>
                  </a:solidFill>
                  <a:prstDash val="solid"/>
                </a:ln>
                <a:solidFill>
                  <a:schemeClr val="accent2">
                    <a:lumMod val="40000"/>
                    <a:lumOff val="60000"/>
                  </a:schemeClr>
                </a:solidFill>
                <a:effectLst/>
              </a:rPr>
              <a:t>Creation of New Dashboard</a:t>
            </a:r>
            <a:endParaRPr lang="en-IN" altLang="en-US">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0710"/>
            <a:ext cx="12192000" cy="6257290"/>
          </a:xfrm>
          <a:prstGeom prst="rect">
            <a:avLst/>
          </a:prstGeom>
        </p:spPr>
      </p:pic>
      <p:sp>
        <p:nvSpPr>
          <p:cNvPr id="2" name="Text Box 1"/>
          <p:cNvSpPr txBox="1"/>
          <p:nvPr/>
        </p:nvSpPr>
        <p:spPr>
          <a:xfrm>
            <a:off x="125730" y="116205"/>
            <a:ext cx="5979795" cy="368300"/>
          </a:xfrm>
          <a:prstGeom prst="rect">
            <a:avLst/>
          </a:prstGeom>
          <a:noFill/>
        </p:spPr>
        <p:txBody>
          <a:bodyPr wrap="square" rtlCol="0">
            <a:spAutoFit/>
          </a:bodyPr>
          <a:p>
            <a:r>
              <a:rPr lang="en-IN" altLang="en-US">
                <a:ln w="22225">
                  <a:solidFill>
                    <a:schemeClr val="accent2"/>
                  </a:solidFill>
                  <a:prstDash val="solid"/>
                </a:ln>
                <a:solidFill>
                  <a:schemeClr val="accent2">
                    <a:lumMod val="40000"/>
                    <a:lumOff val="60000"/>
                  </a:schemeClr>
                </a:solidFill>
                <a:effectLst/>
              </a:rPr>
              <a:t>Chatter Settings</a:t>
            </a:r>
            <a:endParaRPr lang="en-IN" altLang="en-US">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22935"/>
            <a:ext cx="12192000" cy="6235065"/>
          </a:xfrm>
          <a:prstGeom prst="rect">
            <a:avLst/>
          </a:prstGeom>
        </p:spPr>
      </p:pic>
      <p:sp>
        <p:nvSpPr>
          <p:cNvPr id="2" name="Text Box 1"/>
          <p:cNvSpPr txBox="1"/>
          <p:nvPr/>
        </p:nvSpPr>
        <p:spPr>
          <a:xfrm>
            <a:off x="157480" y="95250"/>
            <a:ext cx="6740525" cy="368300"/>
          </a:xfrm>
          <a:prstGeom prst="rect">
            <a:avLst/>
          </a:prstGeom>
          <a:noFill/>
        </p:spPr>
        <p:txBody>
          <a:bodyPr wrap="square" rtlCol="0">
            <a:spAutoFit/>
          </a:bodyPr>
          <a:p>
            <a:r>
              <a:rPr lang="en-IN" altLang="en-US">
                <a:ln w="22225">
                  <a:solidFill>
                    <a:schemeClr val="accent2"/>
                  </a:solidFill>
                  <a:prstDash val="solid"/>
                </a:ln>
                <a:solidFill>
                  <a:schemeClr val="accent2">
                    <a:lumMod val="40000"/>
                    <a:lumOff val="60000"/>
                  </a:schemeClr>
                </a:solidFill>
                <a:effectLst/>
              </a:rPr>
              <a:t>Creation of New Group</a:t>
            </a:r>
            <a:endParaRPr lang="en-IN" altLang="en-US">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58420" y="-12700"/>
            <a:ext cx="12250420" cy="689102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635" y="486410"/>
            <a:ext cx="12022455" cy="6276975"/>
          </a:xfrm>
          <a:prstGeom prst="rect">
            <a:avLst/>
          </a:prstGeom>
        </p:spPr>
      </p:pic>
      <p:sp>
        <p:nvSpPr>
          <p:cNvPr id="4" name="Text Box 3"/>
          <p:cNvSpPr txBox="1"/>
          <p:nvPr/>
        </p:nvSpPr>
        <p:spPr>
          <a:xfrm>
            <a:off x="73025" y="84455"/>
            <a:ext cx="6032500" cy="368300"/>
          </a:xfrm>
          <a:prstGeom prst="rect">
            <a:avLst/>
          </a:prstGeom>
          <a:noFill/>
        </p:spPr>
        <p:txBody>
          <a:bodyPr wrap="square" rtlCol="0">
            <a:spAutoFit/>
          </a:bodyPr>
          <a:p>
            <a:r>
              <a:rPr lang="en-IN" altLang="en-US">
                <a:ln w="22225">
                  <a:solidFill>
                    <a:schemeClr val="accent2"/>
                  </a:solidFill>
                  <a:prstDash val="solid"/>
                </a:ln>
                <a:solidFill>
                  <a:schemeClr val="accent2">
                    <a:lumMod val="40000"/>
                    <a:lumOff val="60000"/>
                  </a:schemeClr>
                </a:solidFill>
                <a:effectLst/>
              </a:rPr>
              <a:t>Set up Role Hierarchy</a:t>
            </a:r>
            <a:endParaRPr lang="en-IN" altLang="en-US">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24765"/>
            <a:ext cx="12280265" cy="690753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10160"/>
            <a:ext cx="12191365" cy="68580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0"/>
            <a:ext cx="12044045" cy="677481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81075" y="1647825"/>
            <a:ext cx="9329420" cy="583565"/>
          </a:xfrm>
          <a:prstGeom prst="rect">
            <a:avLst/>
          </a:prstGeom>
          <a:noFill/>
        </p:spPr>
        <p:txBody>
          <a:bodyPr wrap="square" rtlCol="0">
            <a:spAutoFit/>
            <a:scene3d>
              <a:camera prst="orthographicFront"/>
              <a:lightRig rig="threePt" dir="t"/>
            </a:scene3d>
          </a:bodyPr>
          <a:p>
            <a:pPr algn="ctr"/>
            <a:r>
              <a:rPr lang="en-IN" altLang="en-US" sz="3200">
                <a:ln w="22225">
                  <a:solidFill>
                    <a:schemeClr val="accent2"/>
                  </a:solidFill>
                  <a:prstDash val="solid"/>
                </a:ln>
                <a:solidFill>
                  <a:schemeClr val="accent2">
                    <a:lumMod val="40000"/>
                    <a:lumOff val="60000"/>
                  </a:schemeClr>
                </a:solidFill>
                <a:effectLst/>
              </a:rPr>
              <a:t>Thank You So Much !</a:t>
            </a:r>
            <a:endParaRPr lang="en-IN" altLang="en-US" sz="320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798195"/>
            <a:ext cx="12192635" cy="6134100"/>
          </a:xfrm>
          <a:prstGeom prst="rect">
            <a:avLst/>
          </a:prstGeom>
        </p:spPr>
      </p:pic>
      <p:sp>
        <p:nvSpPr>
          <p:cNvPr id="3" name="Text Box 2"/>
          <p:cNvSpPr txBox="1"/>
          <p:nvPr/>
        </p:nvSpPr>
        <p:spPr>
          <a:xfrm>
            <a:off x="120650" y="59690"/>
            <a:ext cx="9054465" cy="368300"/>
          </a:xfrm>
          <a:prstGeom prst="rect">
            <a:avLst/>
          </a:prstGeom>
          <a:noFill/>
        </p:spPr>
        <p:txBody>
          <a:bodyPr wrap="square" rtlCol="0">
            <a:spAutoFit/>
            <a:scene3d>
              <a:camera prst="orthographicFront"/>
              <a:lightRig rig="threePt" dir="t"/>
            </a:scene3d>
          </a:bodyPr>
          <a:p>
            <a:r>
              <a:rPr lang="en-IN" altLang="en-US">
                <a:ln w="22225">
                  <a:solidFill>
                    <a:schemeClr val="accent2"/>
                  </a:solidFill>
                  <a:prstDash val="solid"/>
                </a:ln>
                <a:solidFill>
                  <a:schemeClr val="accent2">
                    <a:lumMod val="40000"/>
                    <a:lumOff val="60000"/>
                  </a:schemeClr>
                </a:solidFill>
                <a:effectLst/>
              </a:rPr>
              <a:t>Creation of Property Custom Object</a:t>
            </a:r>
            <a:endParaRPr lang="en-IN" altLang="en-US">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1238</Words>
  <Application>WPS Presentation</Application>
  <PresentationFormat>Widescreen</PresentationFormat>
  <Paragraphs>46</Paragraphs>
  <Slides>85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85</vt:i4>
      </vt:variant>
    </vt:vector>
  </HeadingPairs>
  <TitlesOfParts>
    <vt:vector size="93" baseType="lpstr">
      <vt:lpstr>Arial</vt:lpstr>
      <vt:lpstr>SimSun</vt:lpstr>
      <vt:lpstr>Wingdings</vt:lpstr>
      <vt:lpstr>Microsoft YaHei</vt:lpstr>
      <vt:lpstr>Arial Unicode MS</vt:lpstr>
      <vt:lpstr>Calibri Light</vt:lpstr>
      <vt:lpstr>Calibri</vt:lpstr>
      <vt:lpstr>Blue Waves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 Sinha</dc:creator>
  <cp:lastModifiedBy>pheno</cp:lastModifiedBy>
  <cp:revision>11</cp:revision>
  <dcterms:created xsi:type="dcterms:W3CDTF">2023-03-24T17:31:00Z</dcterms:created>
  <dcterms:modified xsi:type="dcterms:W3CDTF">2023-04-07T19:59:04Z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6767FD12F25049BFB99DDBF87EDBC6A5</vt:lpwstr>
  </property>
  <property fmtid="{D5CDD505-2E9C-101B-9397-08002B2CF9AE}" pid="3" name="KSOProductBuildVer">
    <vt:lpwstr>1033-11.2.0.11516</vt:lpwstr>
  </property>
</Properties>
</file>